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3" r:id="rId2"/>
    <p:sldId id="355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6" r:id="rId12"/>
    <p:sldId id="365" r:id="rId13"/>
    <p:sldId id="357" r:id="rId14"/>
    <p:sldId id="366" r:id="rId15"/>
    <p:sldId id="358" r:id="rId16"/>
    <p:sldId id="364" r:id="rId17"/>
    <p:sldId id="359" r:id="rId18"/>
    <p:sldId id="367" r:id="rId19"/>
    <p:sldId id="360" r:id="rId20"/>
    <p:sldId id="368" r:id="rId21"/>
    <p:sldId id="362" r:id="rId22"/>
    <p:sldId id="369" r:id="rId23"/>
    <p:sldId id="363" r:id="rId24"/>
    <p:sldId id="370" r:id="rId25"/>
    <p:sldId id="354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8000"/>
    <a:srgbClr val="FF3300"/>
    <a:srgbClr val="66FF33"/>
    <a:srgbClr val="FF6600"/>
    <a:srgbClr val="FF9933"/>
    <a:srgbClr val="00CC00"/>
    <a:srgbClr val="996633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6" autoAdjust="0"/>
    <p:restoredTop sz="86441" autoAdjust="0"/>
  </p:normalViewPr>
  <p:slideViewPr>
    <p:cSldViewPr snapToGrid="0">
      <p:cViewPr varScale="1">
        <p:scale>
          <a:sx n="103" d="100"/>
          <a:sy n="103" d="100"/>
        </p:scale>
        <p:origin x="65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5CD73D1-0BD5-4F61-8719-76A479D32EF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D8B5E380-8C29-4F99-8D18-C355778DF67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0195A0AF-60F6-44AD-8FC1-CC7FC35E68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D234FE3C-7FB7-4492-9BDE-7ACD804169A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882719D-2299-4938-9EB7-FC10A5B119C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90C75FF-849F-44A8-96F3-F3F2D5BC5A7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47134078-300E-4282-B085-A222DF1AC55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8598819-F03E-4DF3-B5D4-98DD8FA0067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EE7FEF38-0E46-45D7-AC74-F629ADB47A7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Clique para editar os estilos do texto mestre</a:t>
            </a:r>
          </a:p>
          <a:p>
            <a:pPr lvl="1"/>
            <a:r>
              <a:rPr lang="en-US" altLang="pt-BR" noProof="0"/>
              <a:t>Segundo nível</a:t>
            </a:r>
          </a:p>
          <a:p>
            <a:pPr lvl="2"/>
            <a:r>
              <a:rPr lang="en-US" altLang="pt-BR" noProof="0"/>
              <a:t>Terceiro nível</a:t>
            </a:r>
          </a:p>
          <a:p>
            <a:pPr lvl="3"/>
            <a:r>
              <a:rPr lang="en-US" altLang="pt-BR" noProof="0"/>
              <a:t>Quarto nível</a:t>
            </a:r>
          </a:p>
          <a:p>
            <a:pPr lvl="4"/>
            <a:r>
              <a:rPr lang="en-US" altLang="pt-BR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5D498D58-652B-411D-88D9-EFF511161A7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96E24F49-E7FB-4FAA-A43C-DE010F7ECE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C559A07-3F65-4B1B-88EE-81364B4F9BD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EF2D38B9-25EA-457B-A9BF-06E05DA5D5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CBCC1DA-CD06-48F5-917F-5977EF7EFF8E}" type="slidenum">
              <a:rPr lang="en-US" altLang="pt-BR" sz="1200" smtClean="0"/>
              <a:pPr/>
              <a:t>1</a:t>
            </a:fld>
            <a:endParaRPr lang="en-US" altLang="pt-BR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E23762F3-9538-4511-9AE2-FAFAB08E48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8BBF7E7A-0CCE-4EE8-BAD7-F6A358857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B1BEA52D-B69E-4D99-98B1-5D9D36E518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C440C41-4F48-41DA-94E6-61326F5B3D5C}" type="slidenum">
              <a:rPr lang="en-US" altLang="pt-BR" sz="1200" smtClean="0"/>
              <a:pPr/>
              <a:t>3</a:t>
            </a:fld>
            <a:endParaRPr lang="en-US" altLang="pt-BR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F8ABE80-B243-4207-A747-4E3F519713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56A29199-E25C-4F0E-9763-DF1EFD6786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559A07-3F65-4B1B-88EE-81364B4F9BDF}" type="slidenum">
              <a:rPr lang="en-US" altLang="pt-BR" smtClean="0"/>
              <a:pPr>
                <a:defRPr/>
              </a:pPr>
              <a:t>6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2608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ço Reservado para Imagem de Slide 1">
            <a:extLst>
              <a:ext uri="{FF2B5EF4-FFF2-40B4-BE49-F238E27FC236}">
                <a16:creationId xmlns:a16="http://schemas.microsoft.com/office/drawing/2014/main" id="{91074F6E-CC86-493E-ABC1-3178174335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Espaço Reservado para Anotações 2">
            <a:extLst>
              <a:ext uri="{FF2B5EF4-FFF2-40B4-BE49-F238E27FC236}">
                <a16:creationId xmlns:a16="http://schemas.microsoft.com/office/drawing/2014/main" id="{67AEC8CF-C407-4486-8FDE-F841D2B5CC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dirty="0"/>
          </a:p>
        </p:txBody>
      </p:sp>
      <p:sp>
        <p:nvSpPr>
          <p:cNvPr id="28676" name="Espaço Reservado para Número de Slide 3">
            <a:extLst>
              <a:ext uri="{FF2B5EF4-FFF2-40B4-BE49-F238E27FC236}">
                <a16:creationId xmlns:a16="http://schemas.microsoft.com/office/drawing/2014/main" id="{1A712356-61A8-4118-9D21-5F8E7AC66D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61E9D1-5CA4-44EC-8CFA-C2E35342E090}" type="slidenum">
              <a:rPr lang="en-US" altLang="pt-BR" sz="1200" smtClean="0"/>
              <a:pPr/>
              <a:t>22</a:t>
            </a:fld>
            <a:endParaRPr lang="en-US" altLang="pt-BR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ço Reservado para Imagem de Slide 1">
            <a:extLst>
              <a:ext uri="{FF2B5EF4-FFF2-40B4-BE49-F238E27FC236}">
                <a16:creationId xmlns:a16="http://schemas.microsoft.com/office/drawing/2014/main" id="{7BA84C24-EDED-4147-8C19-4E7B878F52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Espaço Reservado para Anotações 2">
            <a:extLst>
              <a:ext uri="{FF2B5EF4-FFF2-40B4-BE49-F238E27FC236}">
                <a16:creationId xmlns:a16="http://schemas.microsoft.com/office/drawing/2014/main" id="{B3ADBFF0-F372-420A-B6BE-38B0A4017E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31748" name="Espaço Reservado para Número de Slide 3">
            <a:extLst>
              <a:ext uri="{FF2B5EF4-FFF2-40B4-BE49-F238E27FC236}">
                <a16:creationId xmlns:a16="http://schemas.microsoft.com/office/drawing/2014/main" id="{A4B26886-F2E3-4117-B8C7-A8C166E95A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3BBA400-E9D7-4CFA-BFDB-E8A740B215B0}" type="slidenum">
              <a:rPr lang="en-US" altLang="pt-BR" sz="1200" smtClean="0"/>
              <a:pPr/>
              <a:t>24</a:t>
            </a:fld>
            <a:endParaRPr lang="en-US" altLang="pt-BR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2498BE7-8349-4196-8C95-5ACFDEECE4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9F6C87-48FD-4EE7-8295-702EAECC38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C29719-26AC-4976-943A-E47ED0F4FA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3D127-56F6-4440-863F-F60A90F8505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99010926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1345F5-68B2-4AF8-BE86-76A33A3C38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BCA1DB-B450-45D0-92D6-55D61F2E57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6E8157-7430-4A09-A18B-5370F75A67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ADA5D-03E6-44D3-8B09-86DA1B2183A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192964855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74FE38B-9BDF-46C1-836B-BA6A589EC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AF5A7F-B274-4E18-B01A-B152927D44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50DFEB-25D5-484B-80D5-7F9134D7BD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23F88-BC4D-43B7-8FA6-B288D802C41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62862943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E1AF18-865E-4EA4-80DB-63256B7635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D701974-9003-4DDE-ADA1-9F88B3C9B9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E97F4B-EFC4-40D8-8407-0DFABEB566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A864AA-5FBF-4899-86C2-BCFCBA7B652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451999410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5EF564-564C-4B10-B97C-8CC1883344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56695D-7595-43C7-B6D0-AE443FA412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B53E6F0-6239-4862-864F-3553F8EDED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E8AAA-7961-4DDF-9764-5839B274B7B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7921448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DB2A7-D275-46BD-B9F6-8AEF16DEC7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609A78-5EBA-40DE-BAB7-0BED118FEA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9A9F08-F59E-4A92-ACDA-7C7DD274CA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F0A0C-34D0-45A9-A073-819CFBD17DB2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53684963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1C25B4B-4E93-4ECB-A576-6960E89C93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C0C59AD-D8F0-4391-97E6-39D8A2B4ED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D750D11-5411-47BE-A480-C2263CA071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A7F66-72FF-4215-8094-7E7C597FF807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4361012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A6DC688-E4FE-4EFF-A0AF-2E23684606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C9AF8FB-40C8-418C-AED9-39D4A0B15B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FE5C607-EBC3-4147-A3AF-449CB67B6A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58141-2CFE-4F68-A9B6-36E62F71575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479531256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B5D8FDB-B013-4937-A2B6-911379C201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ED59D1C-C21F-47E1-A4A4-6DF211AC99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E9FE91D-BD96-4C89-8EA8-52A84F024D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14544-4EC6-4981-B7B8-2D1462039612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8128685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CA0176-778D-47DE-A51E-46658A0D38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8BF4D1-2305-473B-9AAD-5CD24EB438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D83DA-D7F2-438F-979A-E89A4A14D0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0647C-F5C0-4008-AFB9-D1073D8F337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92597567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511FDB-2857-484D-BBEB-4A3CC091C1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0CB1F9-BD32-460B-B322-7895160F26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2A5895-A4C6-49CD-A581-ECE63A6562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9537F-4933-465B-BF0D-908B1195EF3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52046667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A1FD4D0-713E-4203-8F38-9E874A188B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2D95213-E1E4-4E8B-BAAB-346387404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DE699EB-C1BD-4091-B350-4CC3B81643A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A11D250-B079-4DD0-99FC-E5C266284A9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C4B9003-6C3D-4495-9DFE-042EDA1B72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011B764-EC3C-43F2-AE57-F23E95895B8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2E6AA87E-168E-43CE-8786-7F9BA31A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193800"/>
            <a:ext cx="6027737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08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Arrays </a:t>
            </a: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(Matrizes)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231F1C7-625D-47AC-A507-284A72A04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1558925"/>
            <a:ext cx="5776912" cy="1757363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52BA6A-6185-4E83-94C3-A631990ED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4932363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>
                <a:latin typeface="Monotype Corsiva" panose="03010101010201010101" pitchFamily="66" charset="0"/>
              </a:rPr>
              <a:t>Prof. Mário Leite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B644C24-3151-4821-9B4F-C07445825D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1463" y="5434013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Aula 08 - Slide 01">
            <a:hlinkClick r:id="" action="ppaction://media"/>
            <a:extLst>
              <a:ext uri="{FF2B5EF4-FFF2-40B4-BE49-F238E27FC236}">
                <a16:creationId xmlns:a16="http://schemas.microsoft.com/office/drawing/2014/main" id="{07357BAF-4067-4A94-9253-C677F0049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2042" y="580209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1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391633E-EFFE-4E4F-8DE1-E88C260AD95C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36707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Aplicação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0AF7D1F7-67E4-4601-9ECA-F1CE929BB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4353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10C497-4BC5-491B-B93D-B7A28FC5C4E9}"/>
              </a:ext>
            </a:extLst>
          </p:cNvPr>
          <p:cNvSpPr txBox="1"/>
          <p:nvPr/>
        </p:nvSpPr>
        <p:spPr>
          <a:xfrm>
            <a:off x="374650" y="2006600"/>
            <a:ext cx="6847244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</a:rPr>
              <a:t>MediaGeral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Notas: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[1..7,1..8]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soma, media: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i, j: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altLang="pt-BR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1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{Aqui as notas devem ser lidas ou atribuídas}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soma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0.00</a:t>
            </a:r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latin typeface="Courier New" panose="02070309020205020404" pitchFamily="49" charset="0"/>
              </a:rPr>
              <a:t>Para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Até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Faça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Para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Até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Faça</a:t>
            </a:r>
          </a:p>
          <a:p>
            <a:pPr>
              <a:tabLst>
                <a:tab pos="985838" algn="l"/>
              </a:tabLst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	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soma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soma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+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Notas[</a:t>
            </a:r>
            <a:r>
              <a:rPr lang="pt-BR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i,j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]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t-BR" sz="1600" b="1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media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soma/56</a:t>
            </a:r>
            <a:endParaRPr lang="pt-BR" sz="1600" b="1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EscrevaLn</a:t>
            </a:r>
            <a:r>
              <a:rPr lang="pt-BR" sz="1600" dirty="0">
                <a:latin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"Média geral no ano letivo:"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,</a:t>
            </a:r>
            <a:r>
              <a:rPr lang="pt-BR" altLang="pt-BR" sz="1600" dirty="0"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media)</a:t>
            </a:r>
            <a:endParaRPr lang="pt-BR" altLang="pt-BR" sz="1600" dirty="0"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FimPrograma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275899-03F7-4417-BEDE-87B689FFFA51}"/>
              </a:ext>
            </a:extLst>
          </p:cNvPr>
          <p:cNvSpPr txBox="1"/>
          <p:nvPr/>
        </p:nvSpPr>
        <p:spPr>
          <a:xfrm>
            <a:off x="76062" y="1090613"/>
            <a:ext cx="49688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Média geral do ano letivo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2AFD51BD-7FC1-47D0-9877-A91E7DC7F4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8612" y="1552575"/>
            <a:ext cx="3148013" cy="476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Aula 08 - Slide 10">
            <a:hlinkClick r:id="" action="ppaction://media"/>
            <a:extLst>
              <a:ext uri="{FF2B5EF4-FFF2-40B4-BE49-F238E27FC236}">
                <a16:creationId xmlns:a16="http://schemas.microsoft.com/office/drawing/2014/main" id="{412B889A-E4C1-4727-B720-412DB4986F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4008" y="582833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F74CC86-7188-450D-AFCF-BE0B16BFAAA5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5115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Transposta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79576A5-3D29-4089-AF40-24EB970A736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149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7E3EAD-1349-4395-AFA4-C4375B97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824266"/>
            <a:ext cx="5644858" cy="589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la 08 - Slide 11">
            <a:hlinkClick r:id="" action="ppaction://media"/>
            <a:extLst>
              <a:ext uri="{FF2B5EF4-FFF2-40B4-BE49-F238E27FC236}">
                <a16:creationId xmlns:a16="http://schemas.microsoft.com/office/drawing/2014/main" id="{2D9D9B9E-3184-4141-AE41-4260F50FA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800" y="5820751"/>
            <a:ext cx="609600" cy="60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B30316F-63A0-46DD-B296-14178525CA56}"/>
              </a:ext>
            </a:extLst>
          </p:cNvPr>
          <p:cNvSpPr/>
          <p:nvPr/>
        </p:nvSpPr>
        <p:spPr bwMode="auto">
          <a:xfrm>
            <a:off x="2248678" y="4982547"/>
            <a:ext cx="2127379" cy="671804"/>
          </a:xfrm>
          <a:prstGeom prst="rect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C9BA268-CA4E-4BFD-9761-DC71F48C24BC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98425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Original 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MatrizTransposta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D872910F-2E5B-41EE-985A-D4A81484F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7547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A919BE-BCE5-4935-A7B3-C5A90800A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1528534"/>
            <a:ext cx="4090988" cy="303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0723A5-15AE-4EC0-81C5-FF0D05BD3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75" y="1555522"/>
            <a:ext cx="35718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EFCDCA2-9016-4D5E-8EE8-F0AEC3E6E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740047"/>
            <a:ext cx="2274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b="1"/>
              <a:t>Matriz Original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AEC56D-0394-411A-8D2F-F2C48602E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0" y="4744809"/>
            <a:ext cx="262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b="1"/>
              <a:t>Matriz Transposta</a:t>
            </a:r>
          </a:p>
        </p:txBody>
      </p:sp>
      <p:pic>
        <p:nvPicPr>
          <p:cNvPr id="4" name="Aula 08 - Slide 12">
            <a:hlinkClick r:id="" action="ppaction://media"/>
            <a:extLst>
              <a:ext uri="{FF2B5EF4-FFF2-40B4-BE49-F238E27FC236}">
                <a16:creationId xmlns:a16="http://schemas.microsoft.com/office/drawing/2014/main" id="{1C9D3803-270E-4F36-996C-F2BFC15A7B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8879" y="615024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A6EAB50-2B5C-43F5-B039-FE0EC63D6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741946"/>
            <a:ext cx="5527675" cy="590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26B3DFF-4164-47A3-BE7E-669282CD3B47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98073"/>
            <a:ext cx="7772400" cy="6096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Identidade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B72C21D3-53DF-4820-8D27-51C5CF088D3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809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6" name="Aula 08 - Slide 13">
            <a:hlinkClick r:id="" action="ppaction://media"/>
            <a:extLst>
              <a:ext uri="{FF2B5EF4-FFF2-40B4-BE49-F238E27FC236}">
                <a16:creationId xmlns:a16="http://schemas.microsoft.com/office/drawing/2014/main" id="{A2246AFC-72B2-4792-8DD6-638D90CA3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1936" y="6173730"/>
            <a:ext cx="609600" cy="609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3CF0EF-649C-460A-B364-3FC3B0AFACED}"/>
              </a:ext>
            </a:extLst>
          </p:cNvPr>
          <p:cNvSpPr/>
          <p:nvPr/>
        </p:nvSpPr>
        <p:spPr bwMode="auto">
          <a:xfrm>
            <a:off x="1856792" y="2976465"/>
            <a:ext cx="2892490" cy="1810139"/>
          </a:xfrm>
          <a:prstGeom prst="rect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8FDECAE-5D37-4ED3-988B-D6F3E63BADC6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4763"/>
            <a:ext cx="7772400" cy="6096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Identidade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AC0C9278-A3F9-484F-A07E-461374EC2E2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738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FD89C8-4F16-4D34-A199-E5CF48D4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1484313"/>
            <a:ext cx="4770438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la 08 - Slide 14">
            <a:hlinkClick r:id="" action="ppaction://media"/>
            <a:extLst>
              <a:ext uri="{FF2B5EF4-FFF2-40B4-BE49-F238E27FC236}">
                <a16:creationId xmlns:a16="http://schemas.microsoft.com/office/drawing/2014/main" id="{7ACE4ED2-61E4-4BA4-A831-87A6FC539E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6018" y="583782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4">
            <a:extLst>
              <a:ext uri="{FF2B5EF4-FFF2-40B4-BE49-F238E27FC236}">
                <a16:creationId xmlns:a16="http://schemas.microsoft.com/office/drawing/2014/main" id="{E40D3BF2-FFE2-461F-87FC-4D3725BF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782638"/>
            <a:ext cx="5357812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ADD1F85-7C19-449A-A8B5-F951257311BD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39300"/>
            <a:ext cx="7772400" cy="48895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Diagonal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86E5111E-9CEF-4F50-9D4D-4F8FC76FF09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2547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3" name="Aula 08 - Sile 15">
            <a:hlinkClick r:id="" action="ppaction://media"/>
            <a:extLst>
              <a:ext uri="{FF2B5EF4-FFF2-40B4-BE49-F238E27FC236}">
                <a16:creationId xmlns:a16="http://schemas.microsoft.com/office/drawing/2014/main" id="{58C699A2-FF54-4ABF-AC14-5332D0E4F8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281" y="5820753"/>
            <a:ext cx="609600" cy="609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CDA0DD9-9309-47FE-A825-176631105189}"/>
              </a:ext>
            </a:extLst>
          </p:cNvPr>
          <p:cNvSpPr/>
          <p:nvPr/>
        </p:nvSpPr>
        <p:spPr bwMode="auto">
          <a:xfrm>
            <a:off x="2351314" y="4189445"/>
            <a:ext cx="2743200" cy="1203649"/>
          </a:xfrm>
          <a:prstGeom prst="rect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5B770F6-51BB-4353-B7AA-BEAA89D0F17F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20638"/>
            <a:ext cx="7772400" cy="48895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Diagonal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5C41201D-B101-4EA9-A7C1-A1FA85527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079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31C49E-34CA-40EA-B78F-53C27C173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8" y="1450975"/>
            <a:ext cx="5064125" cy="37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6FC1CCF-327E-4312-B5C4-BC2BDC1E7F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41575" y="1776413"/>
            <a:ext cx="3927475" cy="297180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Aula 08 - slide 16">
            <a:hlinkClick r:id="" action="ppaction://media"/>
            <a:extLst>
              <a:ext uri="{FF2B5EF4-FFF2-40B4-BE49-F238E27FC236}">
                <a16:creationId xmlns:a16="http://schemas.microsoft.com/office/drawing/2014/main" id="{32E29E35-133B-4C51-9B5E-FB341FBBD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2607" y="583007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125D682-C71B-4315-ADAF-22E52E460223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67645"/>
            <a:ext cx="7772400" cy="4889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alfabeto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nas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linhas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5C146103-DCDB-4C7A-AD60-B7B0C194C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996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22532" name="Imagem 5">
            <a:extLst>
              <a:ext uri="{FF2B5EF4-FFF2-40B4-BE49-F238E27FC236}">
                <a16:creationId xmlns:a16="http://schemas.microsoft.com/office/drawing/2014/main" id="{9188E0AC-0F4C-4D65-BB90-FA2CFC76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003300"/>
            <a:ext cx="6286500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la 08 - slide 17">
            <a:hlinkClick r:id="" action="ppaction://media"/>
            <a:extLst>
              <a:ext uri="{FF2B5EF4-FFF2-40B4-BE49-F238E27FC236}">
                <a16:creationId xmlns:a16="http://schemas.microsoft.com/office/drawing/2014/main" id="{1EF9D9A2-0D1B-4B08-8269-19454E80DC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0702" y="5858493"/>
            <a:ext cx="609600" cy="6096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14D1867-05EE-4E68-9176-C10118AF2256}"/>
              </a:ext>
            </a:extLst>
          </p:cNvPr>
          <p:cNvSpPr/>
          <p:nvPr/>
        </p:nvSpPr>
        <p:spPr bwMode="auto">
          <a:xfrm>
            <a:off x="2024743" y="2351314"/>
            <a:ext cx="3545633" cy="1782147"/>
          </a:xfrm>
          <a:prstGeom prst="rect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52ACE1E-06A6-4F67-8012-64E83E81474B}"/>
              </a:ext>
            </a:extLst>
          </p:cNvPr>
          <p:cNvSpPr txBox="1">
            <a:spLocks noChangeArrowheads="1"/>
          </p:cNvSpPr>
          <p:nvPr/>
        </p:nvSpPr>
        <p:spPr>
          <a:xfrm>
            <a:off x="73025" y="39652"/>
            <a:ext cx="8883650" cy="4889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Saída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da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alfabeto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nas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linhas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A4E5A28-CA34-42B7-8CD0-FB5E5D67E63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197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3C4BFE-E554-4447-978A-EB105307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1003300"/>
            <a:ext cx="64293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la 08 - Slide 18">
            <a:hlinkClick r:id="" action="ppaction://media"/>
            <a:extLst>
              <a:ext uri="{FF2B5EF4-FFF2-40B4-BE49-F238E27FC236}">
                <a16:creationId xmlns:a16="http://schemas.microsoft.com/office/drawing/2014/main" id="{810989D9-67A6-463C-A66D-38B9EFB57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0033" y="583286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7BEE5F3-7CB4-4A00-B057-C97F2AE0854E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39652"/>
            <a:ext cx="7772400" cy="4889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alfabeto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nas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colunas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BD9949B0-FC7A-4276-BDC1-0838FF982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130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24580" name="Imagem 5">
            <a:extLst>
              <a:ext uri="{FF2B5EF4-FFF2-40B4-BE49-F238E27FC236}">
                <a16:creationId xmlns:a16="http://schemas.microsoft.com/office/drawing/2014/main" id="{9CF44B38-A582-48AC-838C-69F45DCF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003300"/>
            <a:ext cx="604837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la 08 - Slide 19">
            <a:hlinkClick r:id="" action="ppaction://media"/>
            <a:extLst>
              <a:ext uri="{FF2B5EF4-FFF2-40B4-BE49-F238E27FC236}">
                <a16:creationId xmlns:a16="http://schemas.microsoft.com/office/drawing/2014/main" id="{79D6AD2E-C2EF-4DDF-838F-044CCC6C6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5951" y="589040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8CA774F-905C-4A62-87D7-6EA16318C1D5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28575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Sobre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6BE38CE7-4599-44B2-A47A-3FA0D835520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80F579-E36D-460A-A3E8-D24169843371}"/>
              </a:ext>
            </a:extLst>
          </p:cNvPr>
          <p:cNvSpPr txBox="1"/>
          <p:nvPr/>
        </p:nvSpPr>
        <p:spPr>
          <a:xfrm>
            <a:off x="139700" y="768350"/>
            <a:ext cx="8864600" cy="60016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Bef>
                <a:spcPts val="1400"/>
              </a:spcBef>
              <a:spcAft>
                <a:spcPts val="900"/>
              </a:spcAft>
              <a:tabLst>
                <a:tab pos="180340" algn="l"/>
              </a:tabLst>
              <a:defRPr/>
            </a:pPr>
            <a:r>
              <a:rPr lang="pt-BR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Na aula anterior foram abordados os vetores como uma lista de variáveis indexadas; naquela caso um elemento da variável indexada era perfeitamente identificado por apenas um índice; era como se estivesse tratando de valores numa lista linear, apenas numa dimensão. Agora serão tratadas as </a:t>
            </a:r>
            <a:r>
              <a:rPr lang="pt-BR" b="1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matrizes</a:t>
            </a:r>
            <a:r>
              <a:rPr lang="pt-BR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, que representam o caso mais geral de vetores pois, neste caso, para identificar perfeitamente o elemento de uma variável subscrita é necessário mais de um índice. De um modo geral uma matriz pode ser considerada um conjunto de vários vetores, onde cada um desses vetores representa uma dimensão; assim, teoricamente, uma matriz pode possuir várias dimensões, onde cada dimensão pode ser vista como um vetor. Entretanto, do ponto de vista prático as </a:t>
            </a:r>
            <a:r>
              <a:rPr lang="pt-BR" u="sng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matrizes bidimensionais </a:t>
            </a:r>
            <a:r>
              <a:rPr lang="pt-BR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(de duas dimensões) são as mais estudadas pois, traduzem melhor o “significado” de tabelas com linhas e colunas; normalmente, uma matriz </a:t>
            </a:r>
            <a:r>
              <a:rPr lang="pt-BR" dirty="0" err="1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pt-BR" sz="2000" i="1" dirty="0" err="1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dirty="0" err="1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pt-BR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pt-BR" b="1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pt-BR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linhas e </a:t>
            </a:r>
            <a:r>
              <a:rPr lang="pt-BR" b="1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pt-BR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colunas). Q</a:t>
            </a:r>
            <a:r>
              <a:rPr lang="pt-BR" dirty="0">
                <a:ea typeface="Times New Roman" panose="02020603050405020304" pitchFamily="18" charset="0"/>
                <a:cs typeface="Arial" panose="020B0604020202020204" pitchFamily="34" charset="0"/>
              </a:rPr>
              <a:t>uando </a:t>
            </a:r>
            <a:r>
              <a:rPr lang="pt-BR" b="1" dirty="0"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pt-BR" dirty="0">
                <a:ea typeface="Times New Roman" panose="02020603050405020304" pitchFamily="18" charset="0"/>
                <a:cs typeface="Arial" panose="020B0604020202020204" pitchFamily="34" charset="0"/>
              </a:rPr>
              <a:t> é igual a </a:t>
            </a:r>
            <a:r>
              <a:rPr lang="pt-BR" b="1" dirty="0"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pt-BR" dirty="0">
                <a:ea typeface="Times New Roman" panose="02020603050405020304" pitchFamily="18" charset="0"/>
                <a:cs typeface="Arial" panose="020B0604020202020204" pitchFamily="34" charset="0"/>
              </a:rPr>
              <a:t> a matriz é dita </a:t>
            </a:r>
            <a:r>
              <a:rPr lang="pt-BR" b="1" u="sng" dirty="0">
                <a:ea typeface="Times New Roman" panose="02020603050405020304" pitchFamily="18" charset="0"/>
                <a:cs typeface="Arial" panose="020B0604020202020204" pitchFamily="34" charset="0"/>
              </a:rPr>
              <a:t>Matriz Quadrada</a:t>
            </a:r>
            <a:r>
              <a:rPr lang="pt-BR" dirty="0">
                <a:ea typeface="Times New Roman" panose="02020603050405020304" pitchFamily="18" charset="0"/>
                <a:cs typeface="Arial" panose="020B0604020202020204" pitchFamily="34" charset="0"/>
              </a:rPr>
              <a:t>. O esquema</a:t>
            </a:r>
            <a:r>
              <a:rPr lang="pt-BR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esquema da </a:t>
            </a:r>
            <a:r>
              <a:rPr lang="pt-BR" b="1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figura 8.1</a:t>
            </a:r>
            <a:r>
              <a:rPr lang="pt-BR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mostra o </a:t>
            </a:r>
            <a:r>
              <a:rPr lang="pt-BR" i="1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layout</a:t>
            </a:r>
            <a:r>
              <a:rPr lang="pt-BR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de uma matriz. </a:t>
            </a:r>
            <a:endParaRPr lang="pt-BR" b="1" dirty="0">
              <a:latin typeface="+mn-lt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Aula 08 - Slide 02">
            <a:hlinkClick r:id="" action="ppaction://media"/>
            <a:extLst>
              <a:ext uri="{FF2B5EF4-FFF2-40B4-BE49-F238E27FC236}">
                <a16:creationId xmlns:a16="http://schemas.microsoft.com/office/drawing/2014/main" id="{32896AD9-F67C-4945-970C-6ECB79F6C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14049" y="5131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Imagem 2">
            <a:extLst>
              <a:ext uri="{FF2B5EF4-FFF2-40B4-BE49-F238E27FC236}">
                <a16:creationId xmlns:a16="http://schemas.microsoft.com/office/drawing/2014/main" id="{9509FCC5-0B49-4F79-8889-1DBA45608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1003300"/>
            <a:ext cx="614362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3FC0A1B-2853-4547-87B2-4C0E7D054A07}"/>
              </a:ext>
            </a:extLst>
          </p:cNvPr>
          <p:cNvSpPr txBox="1">
            <a:spLocks noChangeArrowheads="1"/>
          </p:cNvSpPr>
          <p:nvPr/>
        </p:nvSpPr>
        <p:spPr>
          <a:xfrm>
            <a:off x="205277" y="58314"/>
            <a:ext cx="8432800" cy="4889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Saída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da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alfabeto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nas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colunas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C227EAFE-1616-491E-8600-18CA109BAF8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929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3" name="aula 08 - slide 20">
            <a:hlinkClick r:id="" action="ppaction://media"/>
            <a:extLst>
              <a:ext uri="{FF2B5EF4-FFF2-40B4-BE49-F238E27FC236}">
                <a16:creationId xmlns:a16="http://schemas.microsoft.com/office/drawing/2014/main" id="{151B2C1B-A365-4014-9C3B-255AD2D14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5388" y="583390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9C368650-16E6-4975-A69E-CA622F959452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95638"/>
            <a:ext cx="7772400" cy="4889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Determinante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2</a:t>
            </a:r>
            <a:r>
              <a:rPr lang="en-US" alt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A097E682-007E-4E2E-BDD6-C17C9858C1D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5859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A437081-21F4-463A-97FC-D94DCED49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250302"/>
            <a:ext cx="5953125" cy="459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la 08 - Slide 21">
            <a:hlinkClick r:id="" action="ppaction://media"/>
            <a:extLst>
              <a:ext uri="{FF2B5EF4-FFF2-40B4-BE49-F238E27FC236}">
                <a16:creationId xmlns:a16="http://schemas.microsoft.com/office/drawing/2014/main" id="{1C5CF8D8-7BCE-408C-92F0-6EA0A57943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9300" y="5822597"/>
            <a:ext cx="609600" cy="609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021AD3F-8110-4EB8-876F-DDD1AB180470}"/>
              </a:ext>
            </a:extLst>
          </p:cNvPr>
          <p:cNvSpPr/>
          <p:nvPr/>
        </p:nvSpPr>
        <p:spPr bwMode="auto">
          <a:xfrm>
            <a:off x="1884784" y="4217437"/>
            <a:ext cx="2276669" cy="811763"/>
          </a:xfrm>
          <a:prstGeom prst="rect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CB36C7F-4CAB-4907-833C-624BEED5FCB9}"/>
              </a:ext>
            </a:extLst>
          </p:cNvPr>
          <p:cNvSpPr txBox="1"/>
          <p:nvPr/>
        </p:nvSpPr>
        <p:spPr>
          <a:xfrm>
            <a:off x="150813" y="1104900"/>
            <a:ext cx="8281987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Aft>
                <a:spcPts val="600"/>
              </a:spcAft>
              <a:tabLst>
                <a:tab pos="630555" algn="l"/>
                <a:tab pos="900430" algn="l"/>
                <a:tab pos="1260475" algn="l"/>
                <a:tab pos="2070735" algn="l"/>
              </a:tabLst>
              <a:defRPr/>
            </a:pPr>
            <a:r>
              <a:rPr lang="pt-BR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 determinante de uma matriz (obrigatoriamente quadrada) é um número associado a essa matriz, e o algoritmo para determinar esse número vai depender das dimensões da matriz. Para matrizes 2</a:t>
            </a:r>
            <a:r>
              <a:rPr lang="pt-BR" sz="1800" i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 o processo é bem simples, e a rotina para calcular o determinante também é simplificada. Seja a matriz </a:t>
            </a:r>
            <a:r>
              <a:rPr lang="pt-BR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abaixo, na sua forma matricial explícita. </a:t>
            </a:r>
            <a:endParaRPr lang="pt-BR" sz="18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54460C2-E61B-48F0-AC8B-5E5C20359B85}"/>
              </a:ext>
            </a:extLst>
          </p:cNvPr>
          <p:cNvSpPr txBox="1">
            <a:spLocks noChangeArrowheads="1"/>
          </p:cNvSpPr>
          <p:nvPr/>
        </p:nvSpPr>
        <p:spPr>
          <a:xfrm>
            <a:off x="103188" y="67645"/>
            <a:ext cx="8812212" cy="4889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Determinante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2x2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1365A62F-913A-4A8C-ACD8-63E3598CD4B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86589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B3B7EB-1978-4C33-B8DE-1F127C84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4284663"/>
            <a:ext cx="1563687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F21EF3-76C9-4544-BAFC-2F3B01926AC7}"/>
              </a:ext>
            </a:extLst>
          </p:cNvPr>
          <p:cNvSpPr txBox="1"/>
          <p:nvPr/>
        </p:nvSpPr>
        <p:spPr>
          <a:xfrm>
            <a:off x="1890713" y="3609975"/>
            <a:ext cx="7024687" cy="25701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>
            <a:spAutoFit/>
          </a:bodyPr>
          <a:lstStyle/>
          <a:p>
            <a:pPr algn="just">
              <a:spcAft>
                <a:spcPts val="600"/>
              </a:spcAft>
              <a:tabLst>
                <a:tab pos="630555" algn="l"/>
                <a:tab pos="900430" algn="l"/>
                <a:tab pos="1260475" algn="l"/>
                <a:tab pos="2070735" algn="l"/>
              </a:tabLst>
              <a:defRPr/>
            </a:pPr>
            <a:r>
              <a:rPr lang="pt-BR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 determinante de </a:t>
            </a:r>
            <a:r>
              <a:rPr lang="pt-BR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é dado matematicamente por:  </a:t>
            </a:r>
            <a:r>
              <a:rPr lang="pt-BR" sz="3200" dirty="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detA</a:t>
            </a:r>
            <a:r>
              <a:rPr lang="pt-BR" sz="3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= (a</a:t>
            </a:r>
            <a:r>
              <a:rPr lang="pt-BR" sz="3200" baseline="-25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pt-BR" sz="3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*a</a:t>
            </a:r>
            <a:r>
              <a:rPr lang="pt-BR" sz="3200" baseline="-25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pt-BR" sz="3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) - (a</a:t>
            </a:r>
            <a:r>
              <a:rPr lang="pt-BR" sz="3200" baseline="-25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pt-BR" sz="3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*a</a:t>
            </a:r>
            <a:r>
              <a:rPr lang="pt-BR" sz="3200" baseline="-25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pt-BR" sz="3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>
              <a:spcAft>
                <a:spcPts val="600"/>
              </a:spcAft>
              <a:tabLst>
                <a:tab pos="630555" algn="l"/>
                <a:tab pos="900430" algn="l"/>
                <a:tab pos="1260475" algn="l"/>
                <a:tab pos="2070735" algn="l"/>
              </a:tabLst>
              <a:defRPr/>
            </a:pPr>
            <a:endParaRPr lang="pt-BR" sz="18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  <a:tabLst>
                <a:tab pos="630555" algn="l"/>
                <a:tab pos="900430" algn="l"/>
                <a:tab pos="1260475" algn="l"/>
                <a:tab pos="2070735" algn="l"/>
              </a:tabLst>
              <a:defRPr/>
            </a:pPr>
            <a:r>
              <a:rPr lang="pt-PT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Adapatando para pseudocódigo tem-se o seguinte:</a:t>
            </a:r>
            <a:endParaRPr lang="pt-BR" sz="18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</a:tabLst>
              <a:defRPr/>
            </a:pPr>
            <a:r>
              <a:rPr lang="pt-BR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</a:t>
            </a:r>
            <a:r>
              <a:rPr lang="pt-BR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BR" dirty="0">
                <a:solidFill>
                  <a:srgbClr val="FF99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A[1,1]*A[2,2] </a:t>
            </a:r>
            <a:r>
              <a:rPr lang="pt-BR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A[1,2]*A[2,1] </a:t>
            </a:r>
          </a:p>
          <a:p>
            <a:pPr algn="just">
              <a:tabLst>
                <a:tab pos="180340" algn="l"/>
              </a:tabLst>
              <a:defRPr/>
            </a:pPr>
            <a:r>
              <a:rPr lang="pt-BR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= </a:t>
            </a:r>
            <a:r>
              <a:rPr lang="pt-BR" dirty="0">
                <a:solidFill>
                  <a:srgbClr val="FF99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(1*7)</a:t>
            </a:r>
            <a:r>
              <a:rPr lang="pt-BR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(3*5)</a:t>
            </a:r>
            <a:r>
              <a:rPr lang="pt-BR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-8</a:t>
            </a:r>
            <a:endParaRPr lang="pt-B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AEBB56E-FF41-4044-A639-D1A38FA4FE18}"/>
              </a:ext>
            </a:extLst>
          </p:cNvPr>
          <p:cNvCxnSpPr>
            <a:cxnSpLocks/>
          </p:cNvCxnSpPr>
          <p:nvPr/>
        </p:nvCxnSpPr>
        <p:spPr bwMode="auto">
          <a:xfrm>
            <a:off x="893763" y="4425950"/>
            <a:ext cx="530225" cy="728663"/>
          </a:xfrm>
          <a:prstGeom prst="line">
            <a:avLst/>
          </a:prstGeom>
          <a:ln w="190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759799D-A8B0-4489-B5DF-2833C4C9B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871538" y="4305300"/>
            <a:ext cx="552450" cy="84931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10" name="Aula 08 - Slide 22">
            <a:hlinkClick r:id="" action="ppaction://media"/>
            <a:extLst>
              <a:ext uri="{FF2B5EF4-FFF2-40B4-BE49-F238E27FC236}">
                <a16:creationId xmlns:a16="http://schemas.microsoft.com/office/drawing/2014/main" id="{70ED5C42-B5A9-42A5-A44C-1D071A3D8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7541" y="620204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/>
      <p:bldP spid="4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2AC1D1-8164-49DB-8A5B-15D619681F87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1275"/>
            <a:ext cx="7772400" cy="4889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Determinante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3</a:t>
            </a:r>
            <a:r>
              <a:rPr lang="en-US" alt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032FF4BE-9213-4115-BCAB-4019DB1B9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470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6487C53-393A-4620-9CFB-0AD7B65B6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1019175"/>
            <a:ext cx="554355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Imagem 4">
            <a:extLst>
              <a:ext uri="{FF2B5EF4-FFF2-40B4-BE49-F238E27FC236}">
                <a16:creationId xmlns:a16="http://schemas.microsoft.com/office/drawing/2014/main" id="{5C614BFA-4FD5-4B34-883B-AB0D4C21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12" y="2328862"/>
            <a:ext cx="2362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ula 08 - slide 23">
            <a:hlinkClick r:id="" action="ppaction://media"/>
            <a:extLst>
              <a:ext uri="{FF2B5EF4-FFF2-40B4-BE49-F238E27FC236}">
                <a16:creationId xmlns:a16="http://schemas.microsoft.com/office/drawing/2014/main" id="{750E8167-AD1C-4A6F-B93F-0D5AA0C663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108" y="5811837"/>
            <a:ext cx="609600" cy="609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2307B05-8C22-49F2-B633-1F4591EF9898}"/>
              </a:ext>
            </a:extLst>
          </p:cNvPr>
          <p:cNvSpPr/>
          <p:nvPr/>
        </p:nvSpPr>
        <p:spPr bwMode="auto">
          <a:xfrm>
            <a:off x="3853543" y="5159829"/>
            <a:ext cx="4867470" cy="1138335"/>
          </a:xfrm>
          <a:prstGeom prst="rect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6332C5F-6DF1-4D2B-87AA-74266147AF0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1275"/>
            <a:ext cx="9278938" cy="4889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Determinante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3</a:t>
            </a:r>
            <a:r>
              <a:rPr lang="en-US" alt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3: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Regra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Sarrus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037967BF-BA1D-4BCD-B361-9A204DE48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897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AC3BDB-CAAD-4484-A295-CD0C5BD4A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920750"/>
            <a:ext cx="69691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DA2FCC5-5BFD-410A-A489-95627A911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3438525"/>
            <a:ext cx="4684712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0EA8A34-0E42-4BD6-9CA4-453CE16D1732}"/>
              </a:ext>
            </a:extLst>
          </p:cNvPr>
          <p:cNvSpPr txBox="1"/>
          <p:nvPr/>
        </p:nvSpPr>
        <p:spPr>
          <a:xfrm>
            <a:off x="61913" y="6116638"/>
            <a:ext cx="900906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b="1" dirty="0" err="1"/>
              <a:t>detA</a:t>
            </a:r>
            <a:r>
              <a:rPr lang="pt-BR" b="1" dirty="0"/>
              <a:t> = </a:t>
            </a:r>
            <a:r>
              <a:rPr lang="pt-BR" b="1" dirty="0">
                <a:solidFill>
                  <a:srgbClr val="FF6600"/>
                </a:solidFill>
              </a:rPr>
              <a:t>(1*5*0+2*6*7+3*4*8) </a:t>
            </a:r>
            <a:r>
              <a:rPr lang="pt-BR" b="1" dirty="0"/>
              <a:t>– </a:t>
            </a:r>
            <a:r>
              <a:rPr lang="pt-B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(3*5*7+1*6*8+2*4*0)</a:t>
            </a:r>
            <a:r>
              <a:rPr lang="pt-BR" b="1" dirty="0"/>
              <a:t> = </a:t>
            </a:r>
            <a:r>
              <a:rPr lang="pt-BR" b="1" dirty="0">
                <a:solidFill>
                  <a:srgbClr val="FF6600"/>
                </a:solidFill>
              </a:rPr>
              <a:t>180</a:t>
            </a:r>
            <a:r>
              <a:rPr lang="pt-BR" b="1" dirty="0"/>
              <a:t>-</a:t>
            </a:r>
            <a:r>
              <a:rPr lang="pt-BR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153</a:t>
            </a:r>
            <a:r>
              <a:rPr lang="pt-BR" b="1" dirty="0"/>
              <a:t> =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</a:t>
            </a:r>
            <a:r>
              <a:rPr lang="pt-BR" b="1" dirty="0"/>
              <a:t> 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5AE5FD8-97D6-4EDC-BF02-1A2AC1158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" y="6046788"/>
            <a:ext cx="9050338" cy="604837"/>
          </a:xfrm>
          <a:prstGeom prst="rect">
            <a:avLst/>
          </a:prstGeom>
          <a:noFill/>
          <a:ln w="1905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12" name="aula 08 - Slide 24">
            <a:hlinkClick r:id="" action="ppaction://media"/>
            <a:extLst>
              <a:ext uri="{FF2B5EF4-FFF2-40B4-BE49-F238E27FC236}">
                <a16:creationId xmlns:a16="http://schemas.microsoft.com/office/drawing/2014/main" id="{117325F3-F076-480D-9546-0A3C982BC7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86057" y="495172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/>
      <p:bldP spid="16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988FA0B-0777-43F5-9988-DB1C449BF4B5}"/>
              </a:ext>
            </a:extLst>
          </p:cNvPr>
          <p:cNvSpPr txBox="1">
            <a:spLocks noChangeArrowheads="1"/>
          </p:cNvSpPr>
          <p:nvPr/>
        </p:nvSpPr>
        <p:spPr>
          <a:xfrm>
            <a:off x="454025" y="115888"/>
            <a:ext cx="7772400" cy="774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08 - Resumo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795613-0895-464A-B741-021C4849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041" y="1582738"/>
            <a:ext cx="1557338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6">
            <a:extLst>
              <a:ext uri="{FF2B5EF4-FFF2-40B4-BE49-F238E27FC236}">
                <a16:creationId xmlns:a16="http://schemas.microsoft.com/office/drawing/2014/main" id="{DB3EA4D1-1F71-4D27-8955-2A06D751D22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8937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4" name="Aula 08 - Resumo">
            <a:hlinkClick r:id="" action="ppaction://media"/>
            <a:extLst>
              <a:ext uri="{FF2B5EF4-FFF2-40B4-BE49-F238E27FC236}">
                <a16:creationId xmlns:a16="http://schemas.microsoft.com/office/drawing/2014/main" id="{8A6CA4B6-754C-4359-A62B-18FA7C31E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3029" y="390175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9B80C5E1-813D-4463-B15E-64E450F5DE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46038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040BC885-B13B-4A81-8D4D-13D12D2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2095500"/>
            <a:ext cx="8864600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pt-BR" altLang="pt-BR"/>
              <a:t>  </a:t>
            </a:r>
          </a:p>
        </p:txBody>
      </p:sp>
      <p:sp>
        <p:nvSpPr>
          <p:cNvPr id="166918" name="Line 6">
            <a:extLst>
              <a:ext uri="{FF2B5EF4-FFF2-40B4-BE49-F238E27FC236}">
                <a16:creationId xmlns:a16="http://schemas.microsoft.com/office/drawing/2014/main" id="{2E359192-2FAA-4390-A401-5194E565F6F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310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2" name="CaixaDeTexto 13">
            <a:extLst>
              <a:ext uri="{FF2B5EF4-FFF2-40B4-BE49-F238E27FC236}">
                <a16:creationId xmlns:a16="http://schemas.microsoft.com/office/drawing/2014/main" id="{C15E48D4-5071-4C9D-880B-49F75CC5A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13" y="6246813"/>
            <a:ext cx="4619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 dirty="0"/>
              <a:t>      </a:t>
            </a:r>
            <a:r>
              <a:rPr lang="pt-BR" altLang="pt-BR" sz="1500" b="1" dirty="0"/>
              <a:t>Figura 8.2- Exemplo de uma tabela-matriz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411EF1A-513F-4157-8F47-01F862CCD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240213"/>
            <a:ext cx="5199063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3E2780-FC40-4C4D-9D83-CEFA1576A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904875"/>
            <a:ext cx="4438650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B124726-5237-4BAD-AF13-C1C239B05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3" y="3632200"/>
            <a:ext cx="472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dirty="0"/>
              <a:t>	</a:t>
            </a:r>
            <a:r>
              <a:rPr lang="pt-BR" altLang="pt-BR" sz="1500" b="1" dirty="0"/>
              <a:t>Figura 8.1- Layout de uma matriz </a:t>
            </a:r>
            <a:r>
              <a:rPr lang="pt-BR" altLang="pt-BR" sz="1500" b="1" dirty="0" err="1"/>
              <a:t>m</a:t>
            </a:r>
            <a:r>
              <a:rPr lang="pt-BR" altLang="pt-BR" sz="1300" b="1" dirty="0" err="1"/>
              <a:t>x</a:t>
            </a:r>
            <a:r>
              <a:rPr lang="pt-BR" altLang="pt-BR" sz="1500" b="1" dirty="0" err="1"/>
              <a:t>n</a:t>
            </a:r>
            <a:endParaRPr lang="pt-BR" altLang="pt-BR" sz="1500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423656E-55A4-4F98-BFD5-73F531439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613" y="2252663"/>
            <a:ext cx="4038600" cy="15541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tabLst>
                <a:tab pos="889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889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889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889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889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89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89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89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89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pt-BR" altLang="pt-BR" sz="1800" dirty="0">
                <a:latin typeface="+mn-lt"/>
                <a:cs typeface="Calibri" panose="020F0502020204030204" pitchFamily="34" charset="0"/>
              </a:rPr>
              <a:t>Deste modo, se esta tabela de notas fosse transformada em uma matriz de nome </a:t>
            </a:r>
            <a:r>
              <a:rPr lang="pt-BR" altLang="pt-BR" sz="1800" b="1" dirty="0">
                <a:latin typeface="+mn-lt"/>
                <a:cs typeface="Calibri" panose="020F0502020204030204" pitchFamily="34" charset="0"/>
              </a:rPr>
              <a:t>Notas</a:t>
            </a:r>
            <a:r>
              <a:rPr lang="pt-BR" altLang="pt-BR" sz="1800" dirty="0">
                <a:latin typeface="+mn-lt"/>
                <a:cs typeface="Calibri" panose="020F0502020204030204" pitchFamily="34" charset="0"/>
              </a:rPr>
              <a:t>, a primeira nota em Física seria </a:t>
            </a:r>
            <a:r>
              <a:rPr lang="pt-BR" altLang="pt-BR" sz="1800" b="1" dirty="0">
                <a:latin typeface="+mn-lt"/>
                <a:cs typeface="Calibri" panose="020F0502020204030204" pitchFamily="34" charset="0"/>
              </a:rPr>
              <a:t>Notas[1,1] = 8.3</a:t>
            </a:r>
            <a:r>
              <a:rPr lang="pt-BR" altLang="pt-BR" sz="1800" dirty="0">
                <a:latin typeface="+mn-lt"/>
                <a:cs typeface="Calibri" panose="020F0502020204030204" pitchFamily="34" charset="0"/>
              </a:rPr>
              <a:t>, a segunda seria </a:t>
            </a:r>
            <a:r>
              <a:rPr lang="pt-BR" altLang="pt-BR" sz="1800" b="1" dirty="0">
                <a:latin typeface="+mn-lt"/>
                <a:cs typeface="Calibri" panose="020F0502020204030204" pitchFamily="34" charset="0"/>
              </a:rPr>
              <a:t>Notas[1,2] = 7.8</a:t>
            </a:r>
            <a:r>
              <a:rPr lang="pt-BR" altLang="pt-BR" sz="1800" dirty="0">
                <a:latin typeface="+mn-lt"/>
                <a:cs typeface="Calibri" panose="020F0502020204030204" pitchFamily="34" charset="0"/>
              </a:rPr>
              <a:t> e última </a:t>
            </a:r>
            <a:r>
              <a:rPr lang="pt-BR" altLang="pt-BR" sz="1800" b="1" dirty="0">
                <a:latin typeface="+mn-lt"/>
                <a:cs typeface="Calibri" panose="020F0502020204030204" pitchFamily="34" charset="0"/>
              </a:rPr>
              <a:t>Notas[7,8]=8.0</a:t>
            </a:r>
          </a:p>
        </p:txBody>
      </p:sp>
      <p:sp>
        <p:nvSpPr>
          <p:cNvPr id="6156" name="Elipse 1">
            <a:extLst>
              <a:ext uri="{FF2B5EF4-FFF2-40B4-BE49-F238E27FC236}">
                <a16:creationId xmlns:a16="http://schemas.microsoft.com/office/drawing/2014/main" id="{D5FD9440-668B-4A20-8939-0985C6D7D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438" y="4537075"/>
            <a:ext cx="376237" cy="2952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157" name="Elipse 17">
            <a:extLst>
              <a:ext uri="{FF2B5EF4-FFF2-40B4-BE49-F238E27FC236}">
                <a16:creationId xmlns:a16="http://schemas.microsoft.com/office/drawing/2014/main" id="{E18B37C2-64F2-47EE-8750-B72864A16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5972175"/>
            <a:ext cx="361950" cy="249238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17" name="Elipse 1">
            <a:extLst>
              <a:ext uri="{FF2B5EF4-FFF2-40B4-BE49-F238E27FC236}">
                <a16:creationId xmlns:a16="http://schemas.microsoft.com/office/drawing/2014/main" id="{A4A38AEB-42D6-4883-8E7F-0589AA813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4554538"/>
            <a:ext cx="301625" cy="277812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2" name="Aula 08 - Slide 03">
            <a:hlinkClick r:id="" action="ppaction://media"/>
            <a:extLst>
              <a:ext uri="{FF2B5EF4-FFF2-40B4-BE49-F238E27FC236}">
                <a16:creationId xmlns:a16="http://schemas.microsoft.com/office/drawing/2014/main" id="{A5E51488-B236-4C27-BA52-6A178A4ABF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39125" y="581478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6914" grpId="0"/>
      <p:bldP spid="12" grpId="0"/>
      <p:bldP spid="15" grpId="0"/>
      <p:bldP spid="16" grpId="0"/>
      <p:bldP spid="6156" grpId="0" animBg="1"/>
      <p:bldP spid="6157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 de Texto 1">
            <a:extLst>
              <a:ext uri="{FF2B5EF4-FFF2-40B4-BE49-F238E27FC236}">
                <a16:creationId xmlns:a16="http://schemas.microsoft.com/office/drawing/2014/main" id="{E86304FA-9028-4EBE-8B65-4D90790D0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913" y="2076450"/>
            <a:ext cx="7805737" cy="2343150"/>
          </a:xfrm>
          <a:prstGeom prst="rect">
            <a:avLst/>
          </a:prstGeom>
          <a:solidFill>
            <a:srgbClr val="FFFFFF"/>
          </a:solidFill>
          <a:ln w="28575" cmpd="thinThick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tabLst>
                <a:tab pos="539750" algn="l"/>
                <a:tab pos="1169988" algn="l"/>
                <a:tab pos="2430463" algn="l"/>
                <a:tab pos="3060700" algn="l"/>
                <a:tab pos="3689350" algn="l"/>
                <a:tab pos="52197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539750" algn="l"/>
                <a:tab pos="1169988" algn="l"/>
                <a:tab pos="2430463" algn="l"/>
                <a:tab pos="3060700" algn="l"/>
                <a:tab pos="3689350" algn="l"/>
                <a:tab pos="52197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539750" algn="l"/>
                <a:tab pos="1169988" algn="l"/>
                <a:tab pos="2430463" algn="l"/>
                <a:tab pos="3060700" algn="l"/>
                <a:tab pos="3689350" algn="l"/>
                <a:tab pos="52197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539750" algn="l"/>
                <a:tab pos="1169988" algn="l"/>
                <a:tab pos="2430463" algn="l"/>
                <a:tab pos="3060700" algn="l"/>
                <a:tab pos="3689350" algn="l"/>
                <a:tab pos="52197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539750" algn="l"/>
                <a:tab pos="1169988" algn="l"/>
                <a:tab pos="2430463" algn="l"/>
                <a:tab pos="3060700" algn="l"/>
                <a:tab pos="3689350" algn="l"/>
                <a:tab pos="52197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9750" algn="l"/>
                <a:tab pos="1169988" algn="l"/>
                <a:tab pos="2430463" algn="l"/>
                <a:tab pos="3060700" algn="l"/>
                <a:tab pos="3689350" algn="l"/>
                <a:tab pos="52197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9750" algn="l"/>
                <a:tab pos="1169988" algn="l"/>
                <a:tab pos="2430463" algn="l"/>
                <a:tab pos="3060700" algn="l"/>
                <a:tab pos="3689350" algn="l"/>
                <a:tab pos="52197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9750" algn="l"/>
                <a:tab pos="1169988" algn="l"/>
                <a:tab pos="2430463" algn="l"/>
                <a:tab pos="3060700" algn="l"/>
                <a:tab pos="3689350" algn="l"/>
                <a:tab pos="52197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9750" algn="l"/>
                <a:tab pos="1169988" algn="l"/>
                <a:tab pos="2430463" algn="l"/>
                <a:tab pos="3060700" algn="l"/>
                <a:tab pos="3689350" algn="l"/>
                <a:tab pos="52197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pt-BR" altLang="pt-BR" sz="1400" b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Notas[1,1]   </a:t>
            </a:r>
            <a:r>
              <a:rPr lang="pt-BR" altLang="pt-BR" sz="14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Notas[1,2]   Notas[1,3]  Notas[1,4]   Notas[1,5]  Notas[1,6]   Notas[1,7]   Notas[1,8]</a:t>
            </a:r>
            <a:endParaRPr lang="pt-BR" altLang="pt-BR" sz="1400" b="1">
              <a:solidFill>
                <a:srgbClr val="000000"/>
              </a:solidFill>
              <a:latin typeface="Zurich BT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pt-BR" altLang="pt-BR" sz="14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Notas[2,1]   Notas[2,2]   Notas[2,3]   Notas[2,4]   Notas[2,5]  Notas[2,6]   Notas[2,7]   Notas[2,8]</a:t>
            </a:r>
            <a:endParaRPr lang="pt-BR" altLang="pt-BR" sz="1400" b="1">
              <a:solidFill>
                <a:srgbClr val="000000"/>
              </a:solidFill>
              <a:latin typeface="Zurich BT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pt-BR" altLang="pt-BR" sz="14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Notas[3,1]   Notas[3,2]   Notas[3,3]   Notas[3,4]   Notas[3,5]   Notas[3,6]  Notas[3,7]   Notas[3,8]</a:t>
            </a:r>
            <a:endParaRPr lang="pt-BR" altLang="pt-BR" sz="1400" b="1">
              <a:solidFill>
                <a:srgbClr val="000000"/>
              </a:solidFill>
              <a:latin typeface="Zurich BT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pt-BR" altLang="pt-BR" sz="14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Notas[4,1]   Notas[4,2]   Notas[4,3]   Notas[4,4]   Notas[4,5]   Notas[4,6]   Notas[4,7]  Notas[4,8]</a:t>
            </a:r>
            <a:endParaRPr lang="pt-BR" altLang="pt-BR" sz="1400" b="1">
              <a:solidFill>
                <a:srgbClr val="000000"/>
              </a:solidFill>
              <a:latin typeface="Zurich BT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pt-BR" altLang="pt-BR" sz="14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Notas[5,1]   Notas[5,2]   Notas[5,3]   Notas[5,4]   Notas[5,5]  Notas[5,6]    Notas[5,7]  Notas[5,8]</a:t>
            </a:r>
            <a:endParaRPr lang="pt-BR" altLang="pt-BR" sz="1400" b="1">
              <a:solidFill>
                <a:srgbClr val="000000"/>
              </a:solidFill>
              <a:latin typeface="Zurich BT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pt-BR" altLang="pt-BR" sz="14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Notas[6,1]   Notas[6,2]   Notas[6,3]   Notas[6,4]   Notas[6,5]  Notas[6,6]   Notas[6,7]   Notas[6,8]</a:t>
            </a:r>
            <a:endParaRPr lang="pt-BR" altLang="pt-BR" sz="1400" b="1">
              <a:solidFill>
                <a:srgbClr val="000000"/>
              </a:solidFill>
              <a:latin typeface="Zurich BT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pt-BR" altLang="pt-BR" sz="14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Notas[7,1]   Notas[7,2]   Notas[7,3]   Notas[7,4]   Notas[7,5]  Notas[7,6]   Notas[7,7</a:t>
            </a:r>
            <a:r>
              <a:rPr lang="pt-BR" altLang="pt-BR" sz="1400" b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]   Notas[7,8]</a:t>
            </a:r>
            <a:endParaRPr lang="pt-BR" altLang="pt-BR" sz="1400">
              <a:latin typeface="Zurich BT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CaixaDeTexto 13">
            <a:extLst>
              <a:ext uri="{FF2B5EF4-FFF2-40B4-BE49-F238E27FC236}">
                <a16:creationId xmlns:a16="http://schemas.microsoft.com/office/drawing/2014/main" id="{BD1D7557-86C3-4171-B0FB-C422793DB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9313" y="4419600"/>
            <a:ext cx="46196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b="1" dirty="0"/>
              <a:t>                </a:t>
            </a:r>
            <a:r>
              <a:rPr lang="pt-BR" altLang="pt-BR" sz="1500" b="1" dirty="0"/>
              <a:t>Figura 8.3 - A matriz Notas[ ]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98882D2-8640-48E5-874B-5E22E85C9402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6038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Iniciando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uma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AC9B35D9-1A8B-41F1-BC6E-797848F0B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008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13E808-40EC-4F8E-8408-43A90F54C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8" y="1127125"/>
            <a:ext cx="3814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Matriz das notas de um aluno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5FC3EC6-3B12-4C54-8577-5F9463403A53}"/>
              </a:ext>
            </a:extLst>
          </p:cNvPr>
          <p:cNvSpPr txBox="1"/>
          <p:nvPr/>
        </p:nvSpPr>
        <p:spPr>
          <a:xfrm>
            <a:off x="98425" y="5121308"/>
            <a:ext cx="907573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FFFF00"/>
                </a:solidFill>
              </a:rPr>
              <a:t> Assim, para saber a nota em Matemática no mês de Junho: </a:t>
            </a:r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Notas[3,4]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DAC2E98-B20C-4D84-BCB5-9D723680B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63" y="5087970"/>
            <a:ext cx="8740775" cy="56991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810D2A7-75A9-433D-9B97-5785C75E44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8372" y="1568450"/>
            <a:ext cx="3614738" cy="2063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Aula 08 - Slide 04">
            <a:hlinkClick r:id="" action="ppaction://media"/>
            <a:extLst>
              <a:ext uri="{FF2B5EF4-FFF2-40B4-BE49-F238E27FC236}">
                <a16:creationId xmlns:a16="http://schemas.microsoft.com/office/drawing/2014/main" id="{6D1E189D-94B1-4116-B43E-5C9C60A40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5328" y="584261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 animBg="1"/>
      <p:bldP spid="3" grpId="0"/>
      <p:bldP spid="4" grpId="0"/>
      <p:bldP spid="6" grpId="0"/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8E63034-EF12-4422-81EE-B9D8CE93ADFF}"/>
              </a:ext>
            </a:extLst>
          </p:cNvPr>
          <p:cNvSpPr txBox="1">
            <a:spLocks noChangeArrowheads="1"/>
          </p:cNvSpPr>
          <p:nvPr/>
        </p:nvSpPr>
        <p:spPr>
          <a:xfrm>
            <a:off x="98425" y="46038"/>
            <a:ext cx="8956675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Lendo e escrevendo elementos da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F04F5E9-C308-431C-8E23-F8E9764EF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008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D60249-3D0F-469C-B027-F2ED195F4313}"/>
              </a:ext>
            </a:extLst>
          </p:cNvPr>
          <p:cNvSpPr txBox="1"/>
          <p:nvPr/>
        </p:nvSpPr>
        <p:spPr>
          <a:xfrm>
            <a:off x="766763" y="815975"/>
            <a:ext cx="8161337" cy="280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CriaMatriz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Notas: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[1..7,1..8]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i, j: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Para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Até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Faça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Para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Até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Faça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Escreva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"Digite o elemento ["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alt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"]: "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Leia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(Notas[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DB2C734-5A5F-408F-81F4-F90B11971089}"/>
              </a:ext>
            </a:extLst>
          </p:cNvPr>
          <p:cNvSpPr txBox="1"/>
          <p:nvPr/>
        </p:nvSpPr>
        <p:spPr>
          <a:xfrm>
            <a:off x="493713" y="3852863"/>
            <a:ext cx="86502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MostraMatriz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Notas: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[1..7,1..8]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i, j: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Para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Até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Faça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Para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Até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Faça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Escreva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(Notas[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 " ")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b="1" i="1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//mostra elemento em uma linha da matriz </a:t>
            </a:r>
            <a:endParaRPr lang="pt-BR" altLang="pt-BR" sz="1400" b="1" i="1" dirty="0">
              <a:solidFill>
                <a:srgbClr val="6699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EscrevaLn</a:t>
            </a:r>
            <a:r>
              <a:rPr lang="pt-BR" sz="1600" dirty="0">
                <a:latin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""</a:t>
            </a:r>
            <a:r>
              <a:rPr lang="pt-BR" altLang="pt-BR" sz="1600" dirty="0">
                <a:latin typeface="Courier New" panose="02070309020205020404" pitchFamily="49" charset="0"/>
              </a:rPr>
              <a:t>)  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//salta para escrever uma nona linha da matriz</a:t>
            </a:r>
            <a:r>
              <a:rPr lang="pt-BR" sz="1400" b="1" i="1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400" b="1" i="1" dirty="0">
                <a:solidFill>
                  <a:schemeClr val="accent1"/>
                </a:solidFill>
                <a:latin typeface="Courier New" panose="02070309020205020404" pitchFamily="49" charset="0"/>
              </a:rPr>
              <a:t>	</a:t>
            </a:r>
          </a:p>
          <a:p>
            <a:pPr>
              <a:defRPr/>
            </a:pPr>
            <a:r>
              <a:rPr lang="pt-BR" sz="1600" b="1" i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FimPrograma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39BC33F-EB31-4429-B7B3-9679F17517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3711575"/>
            <a:ext cx="91440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4570F135-2792-46AE-AE31-09447609F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238" y="1822450"/>
            <a:ext cx="5773737" cy="1497013"/>
          </a:xfrm>
          <a:prstGeom prst="rect">
            <a:avLst/>
          </a:prstGeom>
          <a:noFill/>
          <a:ln w="12700" algn="ctr">
            <a:solidFill>
              <a:srgbClr val="FFFF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4882FCB8-0F75-46AA-9F51-A93BC30B0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955675"/>
            <a:ext cx="2986087" cy="1092200"/>
          </a:xfrm>
          <a:prstGeom prst="wedgeRoundRectCallout">
            <a:avLst>
              <a:gd name="adj1" fmla="val -81443"/>
              <a:gd name="adj2" fmla="val 44269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500" u="sng" dirty="0"/>
              <a:t>Dois </a:t>
            </a:r>
            <a:r>
              <a:rPr lang="pt-BR" altLang="pt-BR" sz="1500" i="1" u="sng" dirty="0"/>
              <a:t>loops</a:t>
            </a:r>
            <a:r>
              <a:rPr lang="pt-BR" altLang="pt-BR" sz="1500" dirty="0"/>
              <a:t> aninhados para matriz bidimensional. O </a:t>
            </a:r>
            <a:r>
              <a:rPr lang="pt-BR" altLang="pt-BR" sz="1500" i="1" dirty="0"/>
              <a:t>externo</a:t>
            </a:r>
            <a:r>
              <a:rPr lang="pt-BR" altLang="pt-BR" sz="1500" dirty="0"/>
              <a:t> para as linhas [ </a:t>
            </a:r>
            <a:r>
              <a:rPr lang="pt-BR" altLang="pt-BR" sz="1500" b="1" dirty="0"/>
              <a:t>i</a:t>
            </a:r>
            <a:r>
              <a:rPr lang="pt-BR" altLang="pt-BR" sz="1500" dirty="0"/>
              <a:t> ] e o </a:t>
            </a:r>
            <a:r>
              <a:rPr lang="pt-BR" altLang="pt-BR" sz="1500" i="1" dirty="0"/>
              <a:t>interno</a:t>
            </a:r>
            <a:r>
              <a:rPr lang="pt-BR" altLang="pt-BR" sz="1500" dirty="0"/>
              <a:t> para as colunas [ </a:t>
            </a:r>
            <a:r>
              <a:rPr lang="pt-BR" altLang="pt-BR" sz="1500" b="1" dirty="0"/>
              <a:t>j</a:t>
            </a:r>
            <a:r>
              <a:rPr lang="pt-BR" altLang="pt-BR" sz="1500" dirty="0"/>
              <a:t> ] .</a:t>
            </a:r>
          </a:p>
        </p:txBody>
      </p:sp>
      <p:pic>
        <p:nvPicPr>
          <p:cNvPr id="17" name="Aula 08 - Slide 05">
            <a:hlinkClick r:id="" action="ppaction://media"/>
            <a:extLst>
              <a:ext uri="{FF2B5EF4-FFF2-40B4-BE49-F238E27FC236}">
                <a16:creationId xmlns:a16="http://schemas.microsoft.com/office/drawing/2014/main" id="{6B51F2D9-F26A-4C18-89EF-CBA954994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5487" y="6159759"/>
            <a:ext cx="609600" cy="6096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18F3649-4BF2-407C-9CA9-D91E382035DB}"/>
              </a:ext>
            </a:extLst>
          </p:cNvPr>
          <p:cNvSpPr/>
          <p:nvPr/>
        </p:nvSpPr>
        <p:spPr bwMode="auto">
          <a:xfrm>
            <a:off x="1240971" y="5859625"/>
            <a:ext cx="6904653" cy="242595"/>
          </a:xfrm>
          <a:prstGeom prst="rect">
            <a:avLst/>
          </a:prstGeom>
          <a:noFill/>
          <a:ln w="127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1FCA01F-4D31-4FCA-8C4F-B4A681673995}"/>
              </a:ext>
            </a:extLst>
          </p:cNvPr>
          <p:cNvSpPr/>
          <p:nvPr/>
        </p:nvSpPr>
        <p:spPr bwMode="auto">
          <a:xfrm>
            <a:off x="1530221" y="2075868"/>
            <a:ext cx="5318449" cy="975243"/>
          </a:xfrm>
          <a:prstGeom prst="rect">
            <a:avLst/>
          </a:prstGeom>
          <a:noFill/>
          <a:ln w="9525" cap="flat" cmpd="sng" algn="ctr">
            <a:solidFill>
              <a:srgbClr val="66FF33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" grpId="0"/>
      <p:bldP spid="6" grpId="0"/>
      <p:bldP spid="8" grpId="0"/>
      <p:bldP spid="4" grpId="0" animBg="1"/>
      <p:bldP spid="5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C34D8FE-9757-4C70-9D79-8EC41A7BD104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6038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Aplicação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AF8C51EC-6D20-4A0E-9180-9C0473B26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34201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196D20-7EEA-4590-AE36-E33E1B3D9298}"/>
              </a:ext>
            </a:extLst>
          </p:cNvPr>
          <p:cNvSpPr txBox="1"/>
          <p:nvPr/>
        </p:nvSpPr>
        <p:spPr>
          <a:xfrm>
            <a:off x="62946" y="1241425"/>
            <a:ext cx="614045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Média somente em Português: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Notas[4,j]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CA708FB-9A05-4382-A180-9A5E111873FA}"/>
              </a:ext>
            </a:extLst>
          </p:cNvPr>
          <p:cNvSpPr txBox="1"/>
          <p:nvPr/>
        </p:nvSpPr>
        <p:spPr>
          <a:xfrm>
            <a:off x="417513" y="2171700"/>
            <a:ext cx="7164387" cy="33547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</a:rPr>
              <a:t>MediaPort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Notas: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[1..7,1..8]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soma, media: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j: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altLang="pt-BR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1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{Aqui as notas devem ser lidas ou atribuídas}</a:t>
            </a:r>
          </a:p>
          <a:p>
            <a:pPr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soma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0.00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latin typeface="Courier New" panose="02070309020205020404" pitchFamily="49" charset="0"/>
              </a:rPr>
              <a:t>Pa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sz="1600" b="1" dirty="0">
                <a:latin typeface="Courier New" panose="02070309020205020404" pitchFamily="49" charset="0"/>
              </a:rPr>
              <a:t>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Até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Faça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dirty="0">
                <a:latin typeface="Courier New" panose="02070309020205020404" pitchFamily="49" charset="0"/>
              </a:rPr>
              <a:t>soma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soma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+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Notas[4,j]</a:t>
            </a:r>
            <a:endParaRPr lang="pt-BR" alt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soma/8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EscrevaLn</a:t>
            </a:r>
            <a:r>
              <a:rPr lang="pt-BR" sz="1600" dirty="0">
                <a:latin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"Média em Português: "</a:t>
            </a:r>
            <a:r>
              <a:rPr lang="pt-BR" altLang="pt-BR" sz="1600" dirty="0">
                <a:latin typeface="Courier New" panose="02070309020205020404" pitchFamily="49" charset="0"/>
              </a:rPr>
              <a:t>, media)</a:t>
            </a:r>
            <a:endParaRPr lang="pt-BR" sz="1600" b="1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6818FD1-0545-4984-8BE8-88E1BB1ADA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27" y="1722050"/>
            <a:ext cx="50704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Aula 08 - Slide 06">
            <a:hlinkClick r:id="" action="ppaction://media"/>
            <a:extLst>
              <a:ext uri="{FF2B5EF4-FFF2-40B4-BE49-F238E27FC236}">
                <a16:creationId xmlns:a16="http://schemas.microsoft.com/office/drawing/2014/main" id="{2F9089BB-6551-47D8-8003-5E8DE044C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8000" y="581899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D9F8FE7-F0B6-4B61-9E11-F498470FB574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6038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Aplicação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8E136517-5BE1-42E5-8186-82D7CD12C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5286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5C487A9-C287-4880-B08B-5DC3FADFDEB1}"/>
              </a:ext>
            </a:extLst>
          </p:cNvPr>
          <p:cNvSpPr txBox="1"/>
          <p:nvPr/>
        </p:nvSpPr>
        <p:spPr>
          <a:xfrm>
            <a:off x="161925" y="1365927"/>
            <a:ext cx="75565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Média em todas as disciplinas no mês de Junho: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Notas[i,4]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1D5AFF-4E30-4D5A-BDA8-3C117E32AF46}"/>
              </a:ext>
            </a:extLst>
          </p:cNvPr>
          <p:cNvSpPr txBox="1"/>
          <p:nvPr/>
        </p:nvSpPr>
        <p:spPr>
          <a:xfrm>
            <a:off x="417513" y="2224764"/>
            <a:ext cx="7164387" cy="32932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</a:rPr>
              <a:t>MediaJunho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Notas: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[1..7,1..8]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soma, media: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i: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altLang="pt-BR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1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{Aqui as notas devem ser lidas ou atribuídas}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soma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0.00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Para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Até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Faça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dirty="0">
                <a:latin typeface="Courier New" panose="02070309020205020404" pitchFamily="49" charset="0"/>
              </a:rPr>
              <a:t>soma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soma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+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Notas[i,4]</a:t>
            </a:r>
            <a:endParaRPr lang="pt-BR" alt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soma/7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EscrevaLn</a:t>
            </a:r>
            <a:r>
              <a:rPr lang="pt-BR" sz="1600" dirty="0">
                <a:latin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"Média geral em Junho: "</a:t>
            </a:r>
            <a:r>
              <a:rPr lang="pt-BR" altLang="pt-BR" sz="1600" dirty="0">
                <a:latin typeface="Courier New" panose="02070309020205020404" pitchFamily="49" charset="0"/>
              </a:rPr>
              <a:t>, media)</a:t>
            </a:r>
            <a:endParaRPr lang="pt-BR" sz="1600" b="1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7AF54BA-A68C-4721-9133-E6DC227328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2488" y="1848333"/>
            <a:ext cx="71294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Aula 08 - Slide 07">
            <a:hlinkClick r:id="" action="ppaction://media"/>
            <a:extLst>
              <a:ext uri="{FF2B5EF4-FFF2-40B4-BE49-F238E27FC236}">
                <a16:creationId xmlns:a16="http://schemas.microsoft.com/office/drawing/2014/main" id="{E3AC77BA-9CA7-4B94-AD45-55ABDAE09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3317" y="581142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9B87C0-38E5-437C-AB98-5E01023A3AAE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8045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Aplicação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FC58D25E-C0D9-4190-B80C-2C1873960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5539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8AEB48-2D89-4CDF-A5A6-55187C458834}"/>
              </a:ext>
            </a:extLst>
          </p:cNvPr>
          <p:cNvSpPr txBox="1"/>
          <p:nvPr/>
        </p:nvSpPr>
        <p:spPr>
          <a:xfrm>
            <a:off x="179388" y="938213"/>
            <a:ext cx="81661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Média em cada disciplina no ano letivo: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Notas[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i,j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7DC7DC-CE43-4616-A24D-FCF037FBED0C}"/>
              </a:ext>
            </a:extLst>
          </p:cNvPr>
          <p:cNvSpPr txBox="1"/>
          <p:nvPr/>
        </p:nvSpPr>
        <p:spPr>
          <a:xfrm>
            <a:off x="317500" y="1736725"/>
            <a:ext cx="7777163" cy="45243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600" dirty="0" err="1">
                <a:solidFill>
                  <a:srgbClr val="FF6600"/>
                </a:solidFill>
                <a:latin typeface="Courier New" panose="02070309020205020404" pitchFamily="49" charset="0"/>
              </a:rPr>
              <a:t>MediaDisc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Notas: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[1..7,1..8]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MedDisc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[1..7]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real </a:t>
            </a:r>
          </a:p>
          <a:p>
            <a:pPr>
              <a:defRPr/>
            </a:pP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soma, media: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i, j: </a:t>
            </a:r>
            <a:r>
              <a:rPr lang="pt-BR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altLang="pt-BR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1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{Aqui as notas devem ser lidas ou atribuídas}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Para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Até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Faça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soma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0.00</a:t>
            </a:r>
            <a:endParaRPr lang="pt-BR" sz="1600" b="1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Para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Até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Faça</a:t>
            </a:r>
          </a:p>
          <a:p>
            <a:pPr>
              <a:tabLst>
                <a:tab pos="985838" algn="l"/>
              </a:tabLst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	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soma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soma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+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Notas[</a:t>
            </a:r>
            <a:r>
              <a:rPr lang="pt-BR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i,j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]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t-BR" sz="1600" b="1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MedDisc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[i]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soma/8 </a:t>
            </a:r>
            <a:endParaRPr lang="pt-BR" sz="1600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Para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Até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7</a:t>
            </a: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Faça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EscrevaLn</a:t>
            </a:r>
            <a:r>
              <a:rPr lang="pt-BR" sz="1600" dirty="0">
                <a:latin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"Média na disciplina "</a:t>
            </a:r>
            <a:r>
              <a:rPr lang="pt-BR" altLang="pt-BR" sz="1600" dirty="0">
                <a:latin typeface="Courier New" panose="02070309020205020404" pitchFamily="49" charset="0"/>
              </a:rPr>
              <a:t>, i,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":"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,</a:t>
            </a:r>
            <a:r>
              <a:rPr lang="pt-BR" altLang="pt-BR" sz="1600" dirty="0">
                <a:latin typeface="Courier New" panose="02070309020205020404" pitchFamily="49" charset="0"/>
              </a:rPr>
              <a:t>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MedDisc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[i]</a:t>
            </a:r>
            <a:r>
              <a:rPr lang="pt-BR" altLang="pt-BR" sz="1600" dirty="0">
                <a:latin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FimPara</a:t>
            </a:r>
          </a:p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FimPrograma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6ACCAFC-05B1-47B9-B789-DF96FA77E19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9507" y="1418837"/>
            <a:ext cx="6176607" cy="9331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aula 08 - Slide 08">
            <a:hlinkClick r:id="" action="ppaction://media"/>
            <a:extLst>
              <a:ext uri="{FF2B5EF4-FFF2-40B4-BE49-F238E27FC236}">
                <a16:creationId xmlns:a16="http://schemas.microsoft.com/office/drawing/2014/main" id="{8DC6959F-15EC-4486-A2B6-3F8CC18C9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0596" y="581899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134141F-8C2C-438E-831E-120D3EAAAFB8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27376"/>
            <a:ext cx="77724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Aplicação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matrizes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7A36312C-CCAE-43D7-9239-2F1E2C912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34201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AD3DB0-B800-4C54-A559-FBB965399DBE}"/>
              </a:ext>
            </a:extLst>
          </p:cNvPr>
          <p:cNvSpPr txBox="1"/>
          <p:nvPr/>
        </p:nvSpPr>
        <p:spPr>
          <a:xfrm>
            <a:off x="73730" y="1009650"/>
            <a:ext cx="496887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Maior nota do ano letivo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2B9B025-D970-43EC-A868-4CD73904528E}"/>
              </a:ext>
            </a:extLst>
          </p:cNvPr>
          <p:cNvSpPr txBox="1"/>
          <p:nvPr/>
        </p:nvSpPr>
        <p:spPr>
          <a:xfrm>
            <a:off x="260350" y="1709738"/>
            <a:ext cx="8632825" cy="48320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altLang="pt-BR" sz="160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MaiorNotaDisc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altLang="pt-BR" sz="16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Notas: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[1..7,1..8]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maior: </a:t>
            </a:r>
            <a:r>
              <a:rPr lang="pt-BR" altLang="pt-BR" sz="16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i, j, m, n: </a:t>
            </a:r>
            <a:r>
              <a:rPr lang="pt-BR" altLang="pt-BR" sz="16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altLang="pt-BR" sz="1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{Aqui as notas devem ser lidas ou atribuídas}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altLang="pt-BR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maior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0.0  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//inicia a “maior nota” convenientemente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Para </a:t>
            </a:r>
            <a:r>
              <a:rPr lang="pt-BR" altLang="pt-BR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pt-BR" altLang="pt-BR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Até </a:t>
            </a:r>
            <a:r>
              <a:rPr lang="pt-BR" altLang="pt-BR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Faça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Para </a:t>
            </a:r>
            <a:r>
              <a:rPr lang="pt-BR" altLang="pt-BR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pt-BR" altLang="pt-BR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Até 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Faça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	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(Notas[</a:t>
            </a:r>
            <a:r>
              <a:rPr lang="pt-BR" alt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&gt; maior)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Então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       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maior</a:t>
            </a: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Notas[</a:t>
            </a:r>
            <a:r>
              <a:rPr lang="pt-BR" altLang="pt-BR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i,j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]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	      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//Marca a posição do elemento: [</a:t>
            </a:r>
            <a:r>
              <a:rPr lang="pt-BR" altLang="pt-BR" sz="1400" b="1" i="1" dirty="0" err="1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linha,coluna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         m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</a:p>
          <a:p>
            <a:pPr>
              <a:spcBef>
                <a:spcPct val="0"/>
              </a:spcBef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	     n  j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	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FimSe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    </a:t>
            </a:r>
            <a:endParaRPr lang="pt-BR" alt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FimPara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FimPara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EscrevaLn</a:t>
            </a:r>
            <a:r>
              <a:rPr lang="pt-BR" altLang="pt-BR" sz="1600" dirty="0">
                <a:latin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"Maior nota no ano: "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,</a:t>
            </a:r>
            <a:r>
              <a:rPr lang="pt-BR" altLang="pt-BR" sz="1600" dirty="0">
                <a:latin typeface="Courier New" panose="02070309020205020404" pitchFamily="49" charset="0"/>
              </a:rPr>
              <a:t> </a:t>
            </a:r>
            <a:r>
              <a:rPr lang="pt-BR" alt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maior,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 </a:t>
            </a:r>
            <a:r>
              <a:rPr lang="pt-BR" altLang="pt-BR" sz="1600" dirty="0" err="1">
                <a:solidFill>
                  <a:srgbClr val="FF6600"/>
                </a:solidFill>
                <a:latin typeface="Courier New" panose="02070309020205020404" pitchFamily="49" charset="0"/>
              </a:rPr>
              <a:t>Discp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: "</a:t>
            </a:r>
            <a:r>
              <a:rPr lang="pt-BR" altLang="pt-BR" sz="1600" dirty="0">
                <a:latin typeface="Courier New" panose="02070309020205020404" pitchFamily="49" charset="0"/>
              </a:rPr>
              <a:t>,m,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</a:rPr>
              <a:t>"mês: "</a:t>
            </a:r>
            <a:r>
              <a:rPr lang="pt-BR" altLang="pt-BR" sz="1600" dirty="0">
                <a:solidFill>
                  <a:srgbClr val="FFC000"/>
                </a:solidFill>
                <a:latin typeface="Courier New" panose="02070309020205020404" pitchFamily="49" charset="0"/>
              </a:rPr>
              <a:t>, </a:t>
            </a:r>
            <a:r>
              <a:rPr lang="pt-BR" altLang="pt-BR" sz="1600" dirty="0">
                <a:latin typeface="Courier New" panose="02070309020205020404" pitchFamily="49" charset="0"/>
              </a:rPr>
              <a:t>n)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BFA9040-C83B-4FD8-82FE-C1E7BDD6F1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7587" y="1471613"/>
            <a:ext cx="30328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Aula 08 - Slide 09">
            <a:hlinkClick r:id="" action="ppaction://media"/>
            <a:extLst>
              <a:ext uri="{FF2B5EF4-FFF2-40B4-BE49-F238E27FC236}">
                <a16:creationId xmlns:a16="http://schemas.microsoft.com/office/drawing/2014/main" id="{241E2603-BA35-41A0-A89A-40840F5F71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55428" y="472906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Apresentação em branc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5227</TotalTime>
  <Words>1522</Words>
  <Application>Microsoft Office PowerPoint</Application>
  <PresentationFormat>Apresentação na tela (4:3)</PresentationFormat>
  <Paragraphs>162</Paragraphs>
  <Slides>25</Slides>
  <Notes>5</Notes>
  <HiddenSlides>0</HiddenSlides>
  <MMClips>25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Courier New</vt:lpstr>
      <vt:lpstr>Monotype Corsiva</vt:lpstr>
      <vt:lpstr>Times New Roman</vt:lpstr>
      <vt:lpstr>Zurich BT</vt:lpstr>
      <vt:lpstr>Apresentação em branco</vt:lpstr>
      <vt:lpstr>Apresentação do PowerPoint</vt:lpstr>
      <vt:lpstr>Apresentação do PowerPoint</vt:lpstr>
      <vt:lpstr>Matrizes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1228</cp:revision>
  <dcterms:created xsi:type="dcterms:W3CDTF">2001-07-05T13:40:54Z</dcterms:created>
  <dcterms:modified xsi:type="dcterms:W3CDTF">2022-03-16T17:04:29Z</dcterms:modified>
</cp:coreProperties>
</file>